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7" r:id="rId4"/>
    <p:sldId id="264" r:id="rId5"/>
    <p:sldId id="266" r:id="rId6"/>
    <p:sldId id="270" r:id="rId7"/>
    <p:sldId id="267" r:id="rId8"/>
    <p:sldId id="269" r:id="rId9"/>
    <p:sldId id="272" r:id="rId10"/>
    <p:sldId id="27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D11F5-1E48-40B6-88F4-8BA5DABFE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B707F9-A45E-4B20-A466-A37BC64A0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5A0080-3C62-4004-B069-F62008AE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DAF52E-1695-4578-918E-DBBDF20F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ADACC3-B6AC-4597-9E96-98661B1C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88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211BD-0B7F-4FB8-B785-DA81AB05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5AB627-611C-4122-9167-7F2F1F5A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FDE8D9-B6D5-4977-98A6-11AABBF6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D02992-4C49-48EC-86BE-7B3F170A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832ADF-D240-459F-BC50-12E8774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44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7661C4-FA1D-4A17-8C8E-A9D996C7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204608-F8C3-4D59-B715-7047813B1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46B3E-A2F9-452F-B1B7-D10BF700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A465E5-B29E-402D-8BD1-3B84FA8D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582F30-F6A9-43FF-93DD-6422FB07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73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BD3C4-25E6-4DEB-8098-42D46C8A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034E0-1ED1-4D04-9EDD-C02B2A74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FAF6E4-F5B8-4218-8D1B-34A34E31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77365-EAF1-472D-B902-E305693A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71BB7-D3FB-4102-B9DF-ABCD06E4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84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065E3-17A8-424A-9359-5C7E9611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EB1E7-F9F7-4B8A-8A7A-9FD3DB51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DBA682-229A-4FA0-A463-4FAE362C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0A55FF-1C2E-46EC-B60F-CDCEC27B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ACC53E-0681-48C6-A7EF-63A90CAD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E8200-2031-439C-BAF2-C96008DF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D98E6D-E48F-45FA-B353-E275BD6C9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ED3868-277F-4105-97CA-10066E945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62929F-332F-4E0C-8C56-7EC4BB78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82A77-0B2E-4E9B-A022-2BC89AA3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E790E-44FA-4E16-93DE-C11C7DF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01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43397D-AB9E-4CE6-8FCD-80D72049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CAA96B-4CFD-4F68-B67B-587416DA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9C19AF-6C6B-4A69-9D16-BBF6A4E88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D0D2A4-5996-460C-901F-AA277A714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D3D4B1-525E-4CBF-BCB3-8F126E0EF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242D3DC-C83F-4294-B83B-AAABE084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C44A2A-1538-4700-BDE5-CA96B012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197646-E512-4330-92EC-1F4E6152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7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BEBBC-BF92-4A0D-B035-7963C6E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5DBA5E-CFF2-4D52-800A-D4CBB9DF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924ED6-C42B-48A7-B149-8976458A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2E8633-5E35-4198-BCEC-06AC41ED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26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6BBB14-135D-40F4-96F9-2F63DEB9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844A67-319D-4EA8-A0D0-A4CFCCB6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9CA843-236F-4DA5-88C8-06E000E1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13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A432E-A9CD-4FED-AA51-428708BC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8C63AC-9809-4378-92FF-F75227C4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9E944E-D706-4337-A2B7-4FE0B1F6B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6ABB5-57B0-485E-A434-9BE8E0D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6A1749-1A9C-4755-8CD9-AB56BDDD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47DD36-CF76-4052-ABAE-3FF7B828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84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A7C66-1766-48DB-866A-6712126D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F656FD-2316-4F08-A203-EB41C55D8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9F313F-B463-4983-A764-14C1CF2E5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2F987B-A5F7-432E-9647-6801F4FE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BD0861-560A-4176-B5B3-1A6E383C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CA005B-478C-4D95-8856-1A718384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80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2088F33-DF21-431D-8516-A218AD26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5A6C97-CB12-48D3-B64F-2ACFECA9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55287C-A589-4478-B18C-D63056A7B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021D-616D-4235-B596-921C8D85615C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F7589A-AE90-45A8-95D6-19640AC30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97D9C2-ECC1-4FBA-A398-2324FD4D0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26889-1B63-4146-A161-E2F47EF0C8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5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E357C0-D3A5-430E-A6A4-1C232C2641ED}"/>
              </a:ext>
            </a:extLst>
          </p:cNvPr>
          <p:cNvSpPr txBox="1"/>
          <p:nvPr/>
        </p:nvSpPr>
        <p:spPr>
          <a:xfrm>
            <a:off x="3810000" y="133350"/>
            <a:ext cx="8191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990099"/>
                </a:solidFill>
              </a:rPr>
              <a:t>CARCIOFO ROMANESCO </a:t>
            </a:r>
          </a:p>
          <a:p>
            <a:pPr algn="ctr"/>
            <a:r>
              <a:rPr lang="it-IT" sz="4800" b="1" dirty="0">
                <a:solidFill>
                  <a:srgbClr val="990099"/>
                </a:solidFill>
              </a:rPr>
              <a:t>DEL LAZIO IGP</a:t>
            </a:r>
          </a:p>
          <a:p>
            <a:endParaRPr lang="it-IT" sz="1200" dirty="0"/>
          </a:p>
          <a:p>
            <a:pPr algn="ctr"/>
            <a:r>
              <a:rPr lang="it-IT" sz="4800" dirty="0">
                <a:solidFill>
                  <a:srgbClr val="990099"/>
                </a:solidFill>
              </a:rPr>
              <a:t>Programma </a:t>
            </a:r>
          </a:p>
          <a:p>
            <a:pPr algn="ctr"/>
            <a:r>
              <a:rPr lang="it-IT" sz="4800" dirty="0">
                <a:solidFill>
                  <a:srgbClr val="990099"/>
                </a:solidFill>
              </a:rPr>
              <a:t>di informazione e promozione dei prodotti di qualità</a:t>
            </a: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1600" dirty="0"/>
              <a:t>PSR Lazio 2014 – 2020</a:t>
            </a:r>
          </a:p>
          <a:p>
            <a:pPr algn="ctr"/>
            <a:r>
              <a:rPr lang="it-IT" sz="1600" dirty="0"/>
              <a:t>Misura 3 «Regime di qualità dei prodotti agricoli e alimentari</a:t>
            </a:r>
          </a:p>
          <a:p>
            <a:pPr algn="ctr"/>
            <a:r>
              <a:rPr lang="it-IT" sz="1600" dirty="0"/>
              <a:t>Sottomisura 3.2 «Sostegno per le attività di informazione e promozione attuata da gruppi di produttori del mercato interno»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A38835-C554-4732-96C4-E272277D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33" y="277212"/>
            <a:ext cx="2869949" cy="5667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F3CCB0F-5C47-4F17-8BE3-542EA164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" y="5805447"/>
            <a:ext cx="12141955" cy="10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3"/>
    </mc:Choice>
    <mc:Fallback xmlns="">
      <p:transition spd="slow" advTm="104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35B40F2C-1252-441E-8177-C99225A92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9" b="4247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9"/>
    </mc:Choice>
    <mc:Fallback xmlns="">
      <p:transition spd="slow" advTm="128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rutta, insalata, cibo, lattuga&#10;&#10;Descrizione generata automaticamente">
            <a:extLst>
              <a:ext uri="{FF2B5EF4-FFF2-40B4-BE49-F238E27FC236}">
                <a16:creationId xmlns:a16="http://schemas.microsoft.com/office/drawing/2014/main" id="{473CA179-BC38-4585-AE8D-1242D3C50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9253"/>
          <a:stretch/>
        </p:blipFill>
        <p:spPr>
          <a:xfrm>
            <a:off x="20" y="-154735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"/>
    </mc:Choice>
    <mc:Fallback xmlns="">
      <p:transition spd="slow" advTm="110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lbero, frutta, lattuga&#10;&#10;Descrizione generata automaticamente">
            <a:extLst>
              <a:ext uri="{FF2B5EF4-FFF2-40B4-BE49-F238E27FC236}">
                <a16:creationId xmlns:a16="http://schemas.microsoft.com/office/drawing/2014/main" id="{31B9B911-7729-4BB5-A7A6-AC4459F59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15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8C3506-A4E4-4A4F-B692-74DDE4A501DB}"/>
              </a:ext>
            </a:extLst>
          </p:cNvPr>
          <p:cNvSpPr txBox="1"/>
          <p:nvPr/>
        </p:nvSpPr>
        <p:spPr>
          <a:xfrm>
            <a:off x="6553200" y="2266950"/>
            <a:ext cx="5467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660066"/>
                </a:solidFill>
              </a:rPr>
              <a:t>Informazione e promozione sui regimi di qualità dei prodotti agroalimentari</a:t>
            </a:r>
          </a:p>
        </p:txBody>
      </p:sp>
    </p:spTree>
    <p:extLst>
      <p:ext uri="{BB962C8B-B14F-4D97-AF65-F5344CB8AC3E}">
        <p14:creationId xmlns:p14="http://schemas.microsoft.com/office/powerpoint/2010/main" val="38365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/>
    </mc:Choice>
    <mc:Fallback xmlns="">
      <p:transition spd="slow" advTm="109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CEC7A2-6D73-460F-A292-7700DDAF3E95}"/>
              </a:ext>
            </a:extLst>
          </p:cNvPr>
          <p:cNvSpPr txBox="1"/>
          <p:nvPr/>
        </p:nvSpPr>
        <p:spPr>
          <a:xfrm>
            <a:off x="6400800" y="2138289"/>
            <a:ext cx="54582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660066"/>
                </a:solidFill>
              </a:rPr>
              <a:t>Campagna di comunicazione promo-pubblicitaria integrata e di </a:t>
            </a:r>
            <a:r>
              <a:rPr lang="it-IT" sz="4400" dirty="0" err="1">
                <a:solidFill>
                  <a:srgbClr val="660066"/>
                </a:solidFill>
              </a:rPr>
              <a:t>digital</a:t>
            </a:r>
            <a:r>
              <a:rPr lang="it-IT" sz="4400" dirty="0">
                <a:solidFill>
                  <a:srgbClr val="660066"/>
                </a:solidFill>
              </a:rPr>
              <a:t> marketing rivolta agli operatori e ai consumatori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1EB76F-B0B1-4B48-BE1C-675D5281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" y="-154462"/>
            <a:ext cx="12190992" cy="685743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CD1254-FC87-4FB3-BD82-9576F62A8E7B}"/>
              </a:ext>
            </a:extLst>
          </p:cNvPr>
          <p:cNvSpPr txBox="1"/>
          <p:nvPr/>
        </p:nvSpPr>
        <p:spPr>
          <a:xfrm>
            <a:off x="6203852" y="2472553"/>
            <a:ext cx="5655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660066"/>
                </a:solidFill>
              </a:rPr>
              <a:t>Campagna di comunicazione promo-pubblicitaria integrata e di </a:t>
            </a:r>
            <a:r>
              <a:rPr lang="it-IT" sz="4000" dirty="0" err="1">
                <a:solidFill>
                  <a:srgbClr val="660066"/>
                </a:solidFill>
              </a:rPr>
              <a:t>digital</a:t>
            </a:r>
            <a:r>
              <a:rPr lang="it-IT" sz="4000" dirty="0">
                <a:solidFill>
                  <a:srgbClr val="660066"/>
                </a:solidFill>
              </a:rPr>
              <a:t> marketing rivolta agli operatori e ai consumatori </a:t>
            </a:r>
          </a:p>
        </p:txBody>
      </p:sp>
    </p:spTree>
    <p:extLst>
      <p:ext uri="{BB962C8B-B14F-4D97-AF65-F5344CB8AC3E}">
        <p14:creationId xmlns:p14="http://schemas.microsoft.com/office/powerpoint/2010/main" val="2182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3"/>
    </mc:Choice>
    <mc:Fallback xmlns="">
      <p:transition spd="slow" advTm="110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rigorifero, frutta, cibo&#10;&#10;Descrizione generata automaticamente">
            <a:extLst>
              <a:ext uri="{FF2B5EF4-FFF2-40B4-BE49-F238E27FC236}">
                <a16:creationId xmlns:a16="http://schemas.microsoft.com/office/drawing/2014/main" id="{8B8D425D-2987-418C-9005-E2CD3C6E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b="16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82E72D-0E8A-423B-B00C-4D4F89243F1C}"/>
              </a:ext>
            </a:extLst>
          </p:cNvPr>
          <p:cNvSpPr txBox="1"/>
          <p:nvPr/>
        </p:nvSpPr>
        <p:spPr>
          <a:xfrm>
            <a:off x="6625883" y="2194560"/>
            <a:ext cx="52331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660066"/>
                </a:solidFill>
              </a:rPr>
              <a:t>Eventi di promozione del Carciofo Romanesco del Lazio IGP nei punti vendita della G.D.O. con corner personalizzati</a:t>
            </a:r>
          </a:p>
        </p:txBody>
      </p:sp>
    </p:spTree>
    <p:extLst>
      <p:ext uri="{BB962C8B-B14F-4D97-AF65-F5344CB8AC3E}">
        <p14:creationId xmlns:p14="http://schemas.microsoft.com/office/powerpoint/2010/main" val="26772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6"/>
    </mc:Choice>
    <mc:Fallback xmlns="">
      <p:transition spd="slow" advTm="110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76F674-AE54-42B1-BED0-00369C51C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5594"/>
          </a:xfrm>
          <a:prstGeom prst="rect">
            <a:avLst/>
          </a:prstGeom>
        </p:spPr>
      </p:pic>
      <p:pic>
        <p:nvPicPr>
          <p:cNvPr id="5" name="Immagine 4" descr="Immagine che contiene persona, interni, uomo, donna&#10;&#10;Descrizione generata automaticamente">
            <a:extLst>
              <a:ext uri="{FF2B5EF4-FFF2-40B4-BE49-F238E27FC236}">
                <a16:creationId xmlns:a16="http://schemas.microsoft.com/office/drawing/2014/main" id="{B9A74E82-F29D-4D74-8D26-026ED08E8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950"/>
            <a:ext cx="4591050" cy="45910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2DAD15-3B0F-4775-A9F1-10FAACAADA51}"/>
              </a:ext>
            </a:extLst>
          </p:cNvPr>
          <p:cNvSpPr txBox="1"/>
          <p:nvPr/>
        </p:nvSpPr>
        <p:spPr>
          <a:xfrm>
            <a:off x="5486400" y="2604575"/>
            <a:ext cx="6119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660066"/>
                </a:solidFill>
              </a:rPr>
              <a:t>Workshop e Cooking Show con degustazioni per la valorizzazione gastronomica del Carciofo Romanesco del Lazio IGP </a:t>
            </a:r>
          </a:p>
        </p:txBody>
      </p:sp>
    </p:spTree>
    <p:extLst>
      <p:ext uri="{BB962C8B-B14F-4D97-AF65-F5344CB8AC3E}">
        <p14:creationId xmlns:p14="http://schemas.microsoft.com/office/powerpoint/2010/main" val="10716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0"/>
    </mc:Choice>
    <mc:Fallback xmlns="">
      <p:transition spd="slow" advTm="104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interni, tavolo, contatore, ripieno&#10;&#10;Descrizione generata automaticamente">
            <a:extLst>
              <a:ext uri="{FF2B5EF4-FFF2-40B4-BE49-F238E27FC236}">
                <a16:creationId xmlns:a16="http://schemas.microsoft.com/office/drawing/2014/main" id="{FAF1FF8F-A3D5-456F-A791-03A00F4B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084"/>
            <a:ext cx="6260123" cy="42945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29AEE3-47B8-4417-A90F-DF1D266BD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6" y="-76200"/>
            <a:ext cx="12219946" cy="20866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D1CB21-2CA1-4D74-AC3D-94B75E0EFCFF}"/>
              </a:ext>
            </a:extLst>
          </p:cNvPr>
          <p:cNvSpPr txBox="1"/>
          <p:nvPr/>
        </p:nvSpPr>
        <p:spPr>
          <a:xfrm>
            <a:off x="6358597" y="2465761"/>
            <a:ext cx="5711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660066"/>
                </a:solidFill>
              </a:rPr>
              <a:t>Partecipazione a manifestazioni, fiere e esposizioni</a:t>
            </a:r>
          </a:p>
          <a:p>
            <a:r>
              <a:rPr lang="it-IT" sz="4000" dirty="0">
                <a:solidFill>
                  <a:srgbClr val="660066"/>
                </a:solidFill>
              </a:rPr>
              <a:t>Salone Internazionale dell’Alimentazione – CIBUS</a:t>
            </a:r>
          </a:p>
          <a:p>
            <a:r>
              <a:rPr lang="it-IT" sz="4000" dirty="0">
                <a:solidFill>
                  <a:srgbClr val="660066"/>
                </a:solidFill>
              </a:rPr>
              <a:t>Parma 11-14 maggio 2020</a:t>
            </a:r>
          </a:p>
        </p:txBody>
      </p:sp>
    </p:spTree>
    <p:extLst>
      <p:ext uri="{BB962C8B-B14F-4D97-AF65-F5344CB8AC3E}">
        <p14:creationId xmlns:p14="http://schemas.microsoft.com/office/powerpoint/2010/main" val="3616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9"/>
    </mc:Choice>
    <mc:Fallback xmlns="">
      <p:transition spd="slow" advTm="104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5" descr="Immagine che contiene persona, tavolo, donna, cibo&#10;&#10;Descrizione generata automaticamente">
            <a:extLst>
              <a:ext uri="{FF2B5EF4-FFF2-40B4-BE49-F238E27FC236}">
                <a16:creationId xmlns:a16="http://schemas.microsoft.com/office/drawing/2014/main" id="{A113575D-D881-4FF6-B705-332B46F2D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31542" b="-1"/>
          <a:stretch/>
        </p:blipFill>
        <p:spPr>
          <a:xfrm>
            <a:off x="9379" y="2247040"/>
            <a:ext cx="5222339" cy="46109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9D68A63-A0AE-40D6-BA36-B6157B1C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6229" cy="209799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EC5BC3-476E-4C4E-943D-45ABAB14BC99}"/>
              </a:ext>
            </a:extLst>
          </p:cNvPr>
          <p:cNvSpPr txBox="1"/>
          <p:nvPr/>
        </p:nvSpPr>
        <p:spPr>
          <a:xfrm>
            <a:off x="5824025" y="2264898"/>
            <a:ext cx="60491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660066"/>
                </a:solidFill>
              </a:rPr>
              <a:t>Campagna di animazione, promozione e informazione nelle scuole finalizzata al consumo alimentare consapevole e di qualità</a:t>
            </a:r>
          </a:p>
        </p:txBody>
      </p:sp>
    </p:spTree>
    <p:extLst>
      <p:ext uri="{BB962C8B-B14F-4D97-AF65-F5344CB8AC3E}">
        <p14:creationId xmlns:p14="http://schemas.microsoft.com/office/powerpoint/2010/main" val="22639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1"/>
    </mc:Choice>
    <mc:Fallback xmlns="">
      <p:transition spd="slow" advTm="110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97C54F-2D5E-4068-979D-6FE015C95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1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2"/>
    </mc:Choice>
    <mc:Fallback xmlns="">
      <p:transition spd="slow" advTm="11012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161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Di Resta</dc:creator>
  <cp:lastModifiedBy>Domenico Di Resta</cp:lastModifiedBy>
  <cp:revision>5</cp:revision>
  <dcterms:created xsi:type="dcterms:W3CDTF">2020-02-03T16:29:43Z</dcterms:created>
  <dcterms:modified xsi:type="dcterms:W3CDTF">2021-07-19T11:22:23Z</dcterms:modified>
</cp:coreProperties>
</file>